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FFC305"/>
    <a:srgbClr val="FFD961"/>
    <a:srgbClr val="FF7875"/>
    <a:srgbClr val="6DD9FF"/>
    <a:srgbClr val="BAE18F"/>
    <a:srgbClr val="FFE48F"/>
    <a:srgbClr val="FFDD71"/>
    <a:srgbClr val="EAB2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50" d="100"/>
          <a:sy n="50" d="100"/>
        </p:scale>
        <p:origin x="42" y="-234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5/26/2014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6200" y="4940968"/>
            <a:ext cx="20197009" cy="23567822"/>
          </a:xfrm>
          <a:prstGeom prst="rect">
            <a:avLst/>
          </a:prstGeom>
          <a:solidFill>
            <a:srgbClr val="FFE4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0" y="28575000"/>
            <a:ext cx="43891200" cy="4343400"/>
            <a:chOff x="0" y="28575000"/>
            <a:chExt cx="43891200" cy="4343400"/>
          </a:xfrm>
        </p:grpSpPr>
        <p:sp>
          <p:nvSpPr>
            <p:cNvPr id="2" name="Rectangle 1"/>
            <p:cNvSpPr/>
            <p:nvPr/>
          </p:nvSpPr>
          <p:spPr>
            <a:xfrm>
              <a:off x="0" y="28575000"/>
              <a:ext cx="43891200" cy="4343400"/>
            </a:xfrm>
            <a:prstGeom prst="rect">
              <a:avLst/>
            </a:prstGeom>
            <a:solidFill>
              <a:schemeClr val="bg1"/>
            </a:solidFill>
            <a:ln>
              <a:solidFill>
                <a:srgbClr val="A8B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grpSp>
      <p:sp>
        <p:nvSpPr>
          <p:cNvPr id="32" name="Rectangle 31"/>
          <p:cNvSpPr/>
          <p:nvPr/>
        </p:nvSpPr>
        <p:spPr>
          <a:xfrm>
            <a:off x="6858000" y="15200282"/>
            <a:ext cx="13391147" cy="6935784"/>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5400000">
            <a:off x="21428241" y="-21456317"/>
            <a:ext cx="998621" cy="438952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p:cNvSpPr txBox="1"/>
          <p:nvPr/>
        </p:nvSpPr>
        <p:spPr>
          <a:xfrm>
            <a:off x="1010652" y="609070"/>
            <a:ext cx="41873903" cy="4508927"/>
          </a:xfrm>
          <a:prstGeom prst="rect">
            <a:avLst/>
          </a:prstGeom>
          <a:noFill/>
        </p:spPr>
        <p:txBody>
          <a:bodyPr wrap="square" rtlCol="0">
            <a:spAutoFit/>
          </a:bodyPr>
          <a:lstStyle/>
          <a:p>
            <a:pPr algn="ctr"/>
            <a:r>
              <a:rPr lang="en-US" sz="28700" dirty="0" smtClean="0"/>
              <a:t>Erebus Labs STEM Sensor</a:t>
            </a:r>
          </a:p>
        </p:txBody>
      </p:sp>
      <p:sp>
        <p:nvSpPr>
          <p:cNvPr id="33" name="Rectangle 32"/>
          <p:cNvSpPr/>
          <p:nvPr/>
        </p:nvSpPr>
        <p:spPr>
          <a:xfrm>
            <a:off x="19731789" y="5049075"/>
            <a:ext cx="1308673" cy="10589935"/>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273211" y="4940969"/>
            <a:ext cx="23617990" cy="23567822"/>
          </a:xfrm>
          <a:prstGeom prst="rect">
            <a:avLst/>
          </a:prstGeom>
          <a:solidFill>
            <a:srgbClr val="BAE18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2884558" y="0"/>
            <a:ext cx="1054768" cy="28508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42" y="25603200"/>
            <a:ext cx="2578007" cy="2967851"/>
          </a:xfrm>
          <a:prstGeom prst="rect">
            <a:avLst/>
          </a:prstGeom>
        </p:spPr>
      </p:pic>
      <p:sp>
        <p:nvSpPr>
          <p:cNvPr id="34" name="Rectangle 33"/>
          <p:cNvSpPr/>
          <p:nvPr/>
        </p:nvSpPr>
        <p:spPr>
          <a:xfrm>
            <a:off x="1030705" y="21704968"/>
            <a:ext cx="6360696" cy="1018288"/>
          </a:xfrm>
          <a:prstGeom prst="rect">
            <a:avLst/>
          </a:prstGeom>
          <a:solidFill>
            <a:srgbClr val="FFD757"/>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71347" y="15705221"/>
            <a:ext cx="12877800" cy="12803569"/>
          </a:xfrm>
          <a:prstGeom prst="rect">
            <a:avLst/>
          </a:prstGeom>
          <a:solidFill>
            <a:srgbClr val="6DD9FF"/>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0654" y="22202275"/>
            <a:ext cx="6380746" cy="6306515"/>
          </a:xfrm>
          <a:prstGeom prst="rect">
            <a:avLst/>
          </a:prstGeom>
          <a:solidFill>
            <a:srgbClr val="FF7875"/>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 y="-1"/>
            <a:ext cx="1010653" cy="285578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5" name="Straight Connector 34"/>
          <p:cNvCxnSpPr/>
          <p:nvPr/>
        </p:nvCxnSpPr>
        <p:spPr>
          <a:xfrm flipH="1" flipV="1">
            <a:off x="19735800" y="15194280"/>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6836479" y="21690522"/>
            <a:ext cx="472440" cy="441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858000" y="15194280"/>
            <a:ext cx="518160" cy="48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91400" y="15767035"/>
            <a:ext cx="12816840" cy="1323439"/>
          </a:xfrm>
          <a:prstGeom prst="rect">
            <a:avLst/>
          </a:prstGeom>
          <a:noFill/>
        </p:spPr>
        <p:txBody>
          <a:bodyPr wrap="square" rtlCol="0">
            <a:spAutoFit/>
          </a:bodyPr>
          <a:lstStyle/>
          <a:p>
            <a:pPr algn="ctr"/>
            <a:r>
              <a:rPr lang="en-US" sz="8000" dirty="0" smtClean="0"/>
              <a:t>The Team</a:t>
            </a:r>
            <a:endParaRPr lang="en-US" sz="8000" dirty="0"/>
          </a:p>
        </p:txBody>
      </p:sp>
      <p:sp>
        <p:nvSpPr>
          <p:cNvPr id="10" name="TextBox 9"/>
          <p:cNvSpPr txBox="1"/>
          <p:nvPr/>
        </p:nvSpPr>
        <p:spPr>
          <a:xfrm>
            <a:off x="1030705" y="5049075"/>
            <a:ext cx="19177535" cy="1323439"/>
          </a:xfrm>
          <a:prstGeom prst="rect">
            <a:avLst/>
          </a:prstGeom>
          <a:noFill/>
        </p:spPr>
        <p:txBody>
          <a:bodyPr wrap="square" rtlCol="0">
            <a:spAutoFit/>
          </a:bodyPr>
          <a:lstStyle/>
          <a:p>
            <a:pPr algn="ctr"/>
            <a:r>
              <a:rPr lang="en-US" sz="8000" dirty="0" smtClean="0"/>
              <a:t>Overview</a:t>
            </a:r>
          </a:p>
        </p:txBody>
      </p:sp>
      <p:sp>
        <p:nvSpPr>
          <p:cNvPr id="13" name="TextBox 12"/>
          <p:cNvSpPr txBox="1"/>
          <p:nvPr/>
        </p:nvSpPr>
        <p:spPr>
          <a:xfrm>
            <a:off x="20802022" y="5049074"/>
            <a:ext cx="21782893" cy="1323439"/>
          </a:xfrm>
          <a:prstGeom prst="rect">
            <a:avLst/>
          </a:prstGeom>
          <a:noFill/>
        </p:spPr>
        <p:txBody>
          <a:bodyPr wrap="square" rtlCol="0">
            <a:spAutoFit/>
          </a:bodyPr>
          <a:lstStyle/>
          <a:p>
            <a:r>
              <a:rPr lang="en-US" sz="8000" dirty="0" smtClean="0"/>
              <a:t>Objective</a:t>
            </a:r>
            <a:endParaRPr lang="en-US" sz="8000" dirty="0"/>
          </a:p>
        </p:txBody>
      </p:sp>
      <p:pic>
        <p:nvPicPr>
          <p:cNvPr id="37" name="Picture 36"/>
          <p:cNvPicPr>
            <a:picLocks noChangeAspect="1"/>
          </p:cNvPicPr>
          <p:nvPr/>
        </p:nvPicPr>
        <p:blipFill>
          <a:blip r:embed="rId4"/>
          <a:stretch>
            <a:fillRect/>
          </a:stretch>
        </p:blipFill>
        <p:spPr>
          <a:xfrm>
            <a:off x="20801925" y="21666356"/>
            <a:ext cx="6159893" cy="4307407"/>
          </a:xfrm>
          <a:prstGeom prst="rect">
            <a:avLst/>
          </a:prstGeom>
        </p:spPr>
      </p:pic>
      <p:sp>
        <p:nvSpPr>
          <p:cNvPr id="21" name="TextBox 20"/>
          <p:cNvSpPr txBox="1"/>
          <p:nvPr/>
        </p:nvSpPr>
        <p:spPr>
          <a:xfrm>
            <a:off x="1831943" y="6519379"/>
            <a:ext cx="17522086" cy="3726860"/>
          </a:xfrm>
          <a:prstGeom prst="rect">
            <a:avLst/>
          </a:prstGeom>
          <a:noFill/>
        </p:spPr>
        <p:txBody>
          <a:bodyPr wrap="square" rtlCol="0">
            <a:noAutofit/>
          </a:bodyPr>
          <a:lstStyle/>
          <a:p>
            <a:pPr algn="just"/>
            <a:r>
              <a:rPr lang="en-US" sz="3200" dirty="0"/>
              <a:t>Current educational curriculum in the US lacks a focus on Science, Technology, Engineering, and Mathematics (commonly referred to as STEM</a:t>
            </a:r>
            <a:r>
              <a:rPr lang="en-US" sz="3200" dirty="0" smtClean="0"/>
              <a:t>). Though more emphasis is starting to be placed on STEM education, a major hurdle for that education is simply getting kids interested in STEM topics</a:t>
            </a:r>
            <a:r>
              <a:rPr lang="en-US" sz="3200" dirty="0"/>
              <a:t>. </a:t>
            </a:r>
            <a:r>
              <a:rPr lang="en-US" sz="3200" dirty="0" smtClean="0"/>
              <a:t>Negative </a:t>
            </a:r>
            <a:r>
              <a:rPr lang="en-US" sz="3200" dirty="0"/>
              <a:t>interest begins in elementary classrooms where %33 of fourth grade students’ attitudes are already hostile towards science and </a:t>
            </a:r>
            <a:r>
              <a:rPr lang="en-US" sz="3200" dirty="0" smtClean="0"/>
              <a:t>math with that </a:t>
            </a:r>
            <a:r>
              <a:rPr lang="en-US" sz="3200" dirty="0"/>
              <a:t>number </a:t>
            </a:r>
            <a:r>
              <a:rPr lang="en-US" sz="3200" dirty="0" smtClean="0"/>
              <a:t>increasing </a:t>
            </a:r>
            <a:r>
              <a:rPr lang="en-US" sz="3200" dirty="0"/>
              <a:t>to %50 by 8th </a:t>
            </a:r>
            <a:r>
              <a:rPr lang="en-US" sz="3200" dirty="0" smtClean="0"/>
              <a:t>grade</a:t>
            </a:r>
            <a:r>
              <a:rPr lang="en-US" sz="3200" baseline="30000" dirty="0" smtClean="0"/>
              <a:t>1</a:t>
            </a:r>
            <a:r>
              <a:rPr lang="en-US" sz="3200" dirty="0" smtClean="0"/>
              <a:t>. Furthermore, according </a:t>
            </a:r>
            <a:r>
              <a:rPr lang="en-US" sz="3200" dirty="0"/>
              <a:t>to the United States department of education, only %16 of American high school seniors are proficient in mathematics and interested in a STEM </a:t>
            </a:r>
            <a:r>
              <a:rPr lang="en-US" sz="3200" dirty="0" smtClean="0"/>
              <a:t>career</a:t>
            </a:r>
            <a:r>
              <a:rPr lang="en-US" sz="3200" baseline="30000" dirty="0" smtClean="0"/>
              <a:t>2</a:t>
            </a:r>
            <a:r>
              <a:rPr lang="en-US" sz="3200" dirty="0" smtClean="0"/>
              <a:t>.</a:t>
            </a:r>
          </a:p>
        </p:txBody>
      </p:sp>
      <p:sp>
        <p:nvSpPr>
          <p:cNvPr id="22" name="TextBox 21"/>
          <p:cNvSpPr txBox="1"/>
          <p:nvPr/>
        </p:nvSpPr>
        <p:spPr>
          <a:xfrm>
            <a:off x="9832896" y="22250400"/>
            <a:ext cx="9854191" cy="1569660"/>
          </a:xfrm>
          <a:prstGeom prst="rect">
            <a:avLst/>
          </a:prstGeom>
          <a:noFill/>
        </p:spPr>
        <p:txBody>
          <a:bodyPr wrap="square" rtlCol="0">
            <a:spAutoFit/>
          </a:bodyPr>
          <a:lstStyle/>
          <a:p>
            <a:r>
              <a:rPr lang="en-US" sz="3200" b="1" dirty="0"/>
              <a:t>Mike Borowczak, Ph.D</a:t>
            </a:r>
            <a:r>
              <a:rPr lang="en-US" sz="3200" b="1" dirty="0" smtClean="0"/>
              <a:t>.</a:t>
            </a:r>
            <a:r>
              <a:rPr lang="en-US" sz="3200" dirty="0" smtClean="0"/>
              <a:t> - Sponsor</a:t>
            </a:r>
            <a:endParaRPr lang="en-US" sz="3200" b="1" dirty="0"/>
          </a:p>
          <a:p>
            <a:r>
              <a:rPr lang="en-US" sz="3200" dirty="0"/>
              <a:t>Data Analytics Engineer @ </a:t>
            </a:r>
            <a:r>
              <a:rPr lang="en-US" sz="3200" dirty="0" err="1" smtClean="0"/>
              <a:t>SolidFire</a:t>
            </a:r>
            <a:endParaRPr lang="en-US" sz="3200" dirty="0"/>
          </a:p>
          <a:p>
            <a:r>
              <a:rPr lang="en-US" sz="3200" dirty="0"/>
              <a:t>F</a:t>
            </a:r>
            <a:r>
              <a:rPr lang="en-US" sz="3200" dirty="0" smtClean="0"/>
              <a:t>ounder </a:t>
            </a:r>
            <a:r>
              <a:rPr lang="en-US" sz="3200" dirty="0"/>
              <a:t>@ </a:t>
            </a:r>
            <a:r>
              <a:rPr lang="en-US" sz="3200" dirty="0" err="1" smtClean="0"/>
              <a:t>ErebusLabs</a:t>
            </a:r>
            <a:endParaRPr lang="en-US" sz="3200" dirty="0" smtClean="0"/>
          </a:p>
        </p:txBody>
      </p:sp>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t="5319" b="15518"/>
          <a:stretch/>
        </p:blipFill>
        <p:spPr>
          <a:xfrm>
            <a:off x="8110951" y="26075700"/>
            <a:ext cx="1423078" cy="1448417"/>
          </a:xfrm>
          <a:prstGeom prst="rect">
            <a:avLst/>
          </a:prstGeom>
        </p:spPr>
      </p:pic>
      <p:pic>
        <p:nvPicPr>
          <p:cNvPr id="38" name="Picture 37"/>
          <p:cNvPicPr>
            <a:picLocks noChangeAspect="1"/>
          </p:cNvPicPr>
          <p:nvPr/>
        </p:nvPicPr>
        <p:blipFill>
          <a:blip r:embed="rId6"/>
          <a:stretch>
            <a:fillRect/>
          </a:stretch>
        </p:blipFill>
        <p:spPr>
          <a:xfrm>
            <a:off x="8128229" y="22321642"/>
            <a:ext cx="1427177" cy="1427177"/>
          </a:xfrm>
          <a:prstGeom prst="rect">
            <a:avLst/>
          </a:prstGeom>
        </p:spPr>
      </p:pic>
      <p:pic>
        <p:nvPicPr>
          <p:cNvPr id="41" name="Picture 40"/>
          <p:cNvPicPr>
            <a:picLocks noChangeAspect="1"/>
          </p:cNvPicPr>
          <p:nvPr/>
        </p:nvPicPr>
        <p:blipFill>
          <a:blip r:embed="rId7"/>
          <a:stretch>
            <a:fillRect/>
          </a:stretch>
        </p:blipFill>
        <p:spPr>
          <a:xfrm>
            <a:off x="8124389" y="24194830"/>
            <a:ext cx="1434859" cy="1434859"/>
          </a:xfrm>
          <a:prstGeom prst="rect">
            <a:avLst/>
          </a:prstGeom>
        </p:spPr>
      </p:pic>
      <p:sp>
        <p:nvSpPr>
          <p:cNvPr id="50" name="TextBox 49"/>
          <p:cNvSpPr txBox="1"/>
          <p:nvPr/>
        </p:nvSpPr>
        <p:spPr>
          <a:xfrm>
            <a:off x="1086853" y="22205860"/>
            <a:ext cx="6222065" cy="1323439"/>
          </a:xfrm>
          <a:prstGeom prst="rect">
            <a:avLst/>
          </a:prstGeom>
          <a:noFill/>
        </p:spPr>
        <p:txBody>
          <a:bodyPr wrap="square" rtlCol="0">
            <a:spAutoFit/>
          </a:bodyPr>
          <a:lstStyle/>
          <a:p>
            <a:pPr algn="ctr"/>
            <a:r>
              <a:rPr lang="en-US" sz="8000" dirty="0" smtClean="0"/>
              <a:t>References</a:t>
            </a:r>
            <a:endParaRPr lang="en-US" sz="8000" dirty="0"/>
          </a:p>
        </p:txBody>
      </p:sp>
      <p:sp>
        <p:nvSpPr>
          <p:cNvPr id="51" name="TextBox 50"/>
          <p:cNvSpPr txBox="1"/>
          <p:nvPr/>
        </p:nvSpPr>
        <p:spPr>
          <a:xfrm>
            <a:off x="1219200" y="23529299"/>
            <a:ext cx="6019800" cy="4626191"/>
          </a:xfrm>
          <a:prstGeom prst="rect">
            <a:avLst/>
          </a:prstGeom>
          <a:noFill/>
        </p:spPr>
        <p:txBody>
          <a:bodyPr wrap="square" rtlCol="0">
            <a:noAutofit/>
          </a:bodyPr>
          <a:lstStyle/>
          <a:p>
            <a:pPr marL="457200" indent="-457200">
              <a:buAutoNum type="arabicPeriod"/>
            </a:pPr>
            <a:r>
              <a:rPr lang="en-US" sz="2400" dirty="0" smtClean="0"/>
              <a:t>www.becpdx.org/nem/stemconnect.aspx</a:t>
            </a:r>
          </a:p>
          <a:p>
            <a:pPr marL="457200" indent="-457200">
              <a:buAutoNum type="arabicPeriod"/>
            </a:pPr>
            <a:r>
              <a:rPr lang="en-US" sz="2400" dirty="0" smtClean="0"/>
              <a:t>www.ed.gov/stem</a:t>
            </a:r>
          </a:p>
          <a:p>
            <a:pPr marL="457200" indent="-457200">
              <a:buAutoNum type="arabicPeriod"/>
            </a:pPr>
            <a:r>
              <a:rPr lang="en-US" sz="2400" dirty="0"/>
              <a:t>http://</a:t>
            </a:r>
            <a:r>
              <a:rPr lang="en-US" sz="2400" dirty="0" smtClean="0"/>
              <a:t>nationsreportcard.gov/reading_math_2013</a:t>
            </a:r>
          </a:p>
          <a:p>
            <a:pPr marL="457200" indent="-457200">
              <a:buAutoNum type="arabicPeriod"/>
            </a:pPr>
            <a:endParaRPr lang="en-US" sz="2400" dirty="0" smtClean="0"/>
          </a:p>
          <a:p>
            <a:pPr marL="457200" indent="-457200">
              <a:buAutoNum type="arabicPeriod"/>
            </a:pPr>
            <a:endParaRPr lang="en-US" sz="2400" dirty="0" smtClean="0"/>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20" y="19647090"/>
            <a:ext cx="1423080" cy="1422690"/>
          </a:xfrm>
          <a:prstGeom prst="rect">
            <a:avLst/>
          </a:prstGeom>
        </p:spPr>
      </p:pic>
      <p:sp>
        <p:nvSpPr>
          <p:cNvPr id="3" name="TextBox 2"/>
          <p:cNvSpPr txBox="1"/>
          <p:nvPr/>
        </p:nvSpPr>
        <p:spPr>
          <a:xfrm>
            <a:off x="9848329" y="26010025"/>
            <a:ext cx="9217103" cy="1569660"/>
          </a:xfrm>
          <a:prstGeom prst="rect">
            <a:avLst/>
          </a:prstGeom>
          <a:noFill/>
        </p:spPr>
        <p:txBody>
          <a:bodyPr wrap="square" rtlCol="0">
            <a:spAutoFit/>
          </a:bodyPr>
          <a:lstStyle/>
          <a:p>
            <a:r>
              <a:rPr lang="en-US" sz="3200" b="1" dirty="0"/>
              <a:t>James E. Morris</a:t>
            </a:r>
            <a:r>
              <a:rPr lang="en-US" sz="3200" dirty="0"/>
              <a:t> - Advisor</a:t>
            </a:r>
            <a:endParaRPr lang="en-US" sz="3200" b="1" dirty="0"/>
          </a:p>
          <a:p>
            <a:r>
              <a:rPr lang="en-US" sz="3200" dirty="0"/>
              <a:t>Professor of Electrical and Computer Engineering</a:t>
            </a:r>
          </a:p>
          <a:p>
            <a:r>
              <a:rPr lang="en-US" sz="3200" dirty="0" smtClean="0"/>
              <a:t>Portland State University</a:t>
            </a:r>
            <a:endParaRPr lang="en-US" sz="3200" dirty="0"/>
          </a:p>
        </p:txBody>
      </p:sp>
      <p:sp>
        <p:nvSpPr>
          <p:cNvPr id="6" name="Rectangle 5"/>
          <p:cNvSpPr/>
          <p:nvPr/>
        </p:nvSpPr>
        <p:spPr>
          <a:xfrm>
            <a:off x="9832896" y="24123008"/>
            <a:ext cx="9915314" cy="1569660"/>
          </a:xfrm>
          <a:prstGeom prst="rect">
            <a:avLst/>
          </a:prstGeom>
        </p:spPr>
        <p:txBody>
          <a:bodyPr wrap="square">
            <a:spAutoFit/>
          </a:bodyPr>
          <a:lstStyle/>
          <a:p>
            <a:r>
              <a:rPr lang="en-US" sz="3200" b="1" dirty="0"/>
              <a:t>Andrea Burrows</a:t>
            </a:r>
            <a:r>
              <a:rPr lang="en-US" sz="3200" dirty="0"/>
              <a:t> - Sponsor</a:t>
            </a:r>
          </a:p>
          <a:p>
            <a:r>
              <a:rPr lang="en-US" sz="3200" dirty="0"/>
              <a:t>Assistant Professor of Secondary </a:t>
            </a:r>
            <a:r>
              <a:rPr lang="en-US" sz="3200" dirty="0" smtClean="0"/>
              <a:t>Education</a:t>
            </a:r>
          </a:p>
          <a:p>
            <a:r>
              <a:rPr lang="en-US" sz="3200" dirty="0" smtClean="0"/>
              <a:t>University of Wyoming</a:t>
            </a:r>
            <a:endParaRPr lang="en-US" sz="3200" dirty="0"/>
          </a:p>
        </p:txBody>
      </p:sp>
      <p:sp>
        <p:nvSpPr>
          <p:cNvPr id="8" name="TextBox 7"/>
          <p:cNvSpPr txBox="1"/>
          <p:nvPr/>
        </p:nvSpPr>
        <p:spPr>
          <a:xfrm>
            <a:off x="20802021" y="6560951"/>
            <a:ext cx="14173777" cy="4426945"/>
          </a:xfrm>
          <a:prstGeom prst="rect">
            <a:avLst/>
          </a:prstGeom>
          <a:noFill/>
        </p:spPr>
        <p:txBody>
          <a:bodyPr wrap="square" rtlCol="0">
            <a:noAutofit/>
          </a:bodyPr>
          <a:lstStyle/>
          <a:p>
            <a:pPr algn="just">
              <a:tabLst>
                <a:tab pos="1893888" algn="l"/>
              </a:tabLst>
            </a:pPr>
            <a:r>
              <a:rPr lang="en-US" sz="3200" dirty="0" smtClean="0"/>
              <a:t>Our goal was to create a device that would allow students, or anyone who is interested, to easily measure the world around them. Getting kids interested in the </a:t>
            </a:r>
            <a:r>
              <a:rPr lang="en-US" sz="3200" dirty="0" smtClean="0"/>
              <a:t>ideas behind </a:t>
            </a:r>
            <a:r>
              <a:rPr lang="en-US" sz="3200" dirty="0" smtClean="0"/>
              <a:t>science and engineering is the first step to </a:t>
            </a:r>
            <a:r>
              <a:rPr lang="en-US" sz="3200" dirty="0" smtClean="0"/>
              <a:t>getting them interested in a STEM career later. </a:t>
            </a:r>
            <a:r>
              <a:rPr lang="en-US" sz="3200" dirty="0" smtClean="0"/>
              <a:t>While there are already devices available (called DAQs) that allow the connection of environmental sensors for measurement taking, these typically require programming experience and other expertise to be usable. Instead, we wanted to make the process as seamless as plugging a sensor into a data collection device so students could focus on collecting data.</a:t>
            </a:r>
            <a:endParaRPr lang="en-US" sz="3200" kern="1200" dirty="0">
              <a:solidFill>
                <a:schemeClr val="tx1"/>
              </a:solidFill>
              <a:latin typeface="+mn-lt"/>
              <a:ea typeface="+mn-ea"/>
              <a:cs typeface="+mn-cs"/>
            </a:endParaRPr>
          </a:p>
        </p:txBody>
      </p:sp>
      <p:sp>
        <p:nvSpPr>
          <p:cNvPr id="9" name="TextBox 8"/>
          <p:cNvSpPr txBox="1"/>
          <p:nvPr/>
        </p:nvSpPr>
        <p:spPr>
          <a:xfrm>
            <a:off x="1831942" y="10237016"/>
            <a:ext cx="8378858" cy="5016758"/>
          </a:xfrm>
          <a:prstGeom prst="rect">
            <a:avLst/>
          </a:prstGeom>
          <a:noFill/>
        </p:spPr>
        <p:txBody>
          <a:bodyPr wrap="square" rtlCol="0">
            <a:spAutoFit/>
          </a:bodyPr>
          <a:lstStyle/>
          <a:p>
            <a:pPr algn="just"/>
            <a:r>
              <a:rPr lang="en-US" sz="3200" dirty="0"/>
              <a:t>Surveys performed by the National Center for Education Statistics (NCES) in 2013 showed that 42% of 4</a:t>
            </a:r>
            <a:r>
              <a:rPr lang="en-US" sz="3200" baseline="30000" dirty="0"/>
              <a:t>th</a:t>
            </a:r>
            <a:r>
              <a:rPr lang="en-US" sz="3200" dirty="0"/>
              <a:t> grade students performed at or above proficiency in mathematics which is fundamental to all STEM fields. By 8</a:t>
            </a:r>
            <a:r>
              <a:rPr lang="en-US" sz="3200" baseline="30000" dirty="0"/>
              <a:t>th</a:t>
            </a:r>
            <a:r>
              <a:rPr lang="en-US" sz="3200" dirty="0"/>
              <a:t> grade that proficiency dropped to 36%. It is both this decrease in proficiency the large decrease in interest in STEM which we want to address by making STEM subjects more interesting to younger student.</a:t>
            </a:r>
          </a:p>
          <a:p>
            <a:endParaRPr lang="en-US" sz="3200" dirty="0"/>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710190">
            <a:off x="4597998" y="15508448"/>
            <a:ext cx="3393491" cy="6786981"/>
          </a:xfrm>
          <a:prstGeom prst="rect">
            <a:avLst/>
          </a:prstGeom>
        </p:spPr>
      </p:pic>
      <p:sp>
        <p:nvSpPr>
          <p:cNvPr id="14" name="TextBox 13"/>
          <p:cNvSpPr txBox="1"/>
          <p:nvPr/>
        </p:nvSpPr>
        <p:spPr>
          <a:xfrm>
            <a:off x="1861620" y="15224994"/>
            <a:ext cx="3814967" cy="5491382"/>
          </a:xfrm>
          <a:prstGeom prst="rect">
            <a:avLst/>
          </a:prstGeom>
          <a:noFill/>
        </p:spPr>
        <p:txBody>
          <a:bodyPr wrap="square" rtlCol="0">
            <a:noAutofit/>
          </a:bodyPr>
          <a:lstStyle/>
          <a:p>
            <a:pPr algn="ctr"/>
            <a:r>
              <a:rPr lang="en-US" sz="5000" dirty="0" smtClean="0"/>
              <a:t>50% of 8</a:t>
            </a:r>
            <a:r>
              <a:rPr lang="en-US" sz="5000" baseline="30000" dirty="0" smtClean="0"/>
              <a:t>th</a:t>
            </a:r>
            <a:r>
              <a:rPr lang="en-US" sz="5000" dirty="0" smtClean="0"/>
              <a:t> graders have a hostile attitude towards math &amp; science</a:t>
            </a:r>
            <a:endParaRPr lang="en-US" sz="5000" dirty="0"/>
          </a:p>
        </p:txBody>
      </p:sp>
      <p:pic>
        <p:nvPicPr>
          <p:cNvPr id="1026" name="Picture 2" descr="http://www.businessandeducation.org/sites/default/files/userfiles/pipeline_690px.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46277" y="10890351"/>
            <a:ext cx="8707751" cy="304140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9832896" y="19781354"/>
            <a:ext cx="3844646" cy="1154162"/>
          </a:xfrm>
          <a:prstGeom prst="rect">
            <a:avLst/>
          </a:prstGeom>
          <a:noFill/>
        </p:spPr>
        <p:txBody>
          <a:bodyPr wrap="square" rtlCol="0">
            <a:spAutoFit/>
          </a:bodyPr>
          <a:lstStyle/>
          <a:p>
            <a:pPr>
              <a:spcAft>
                <a:spcPts val="600"/>
              </a:spcAft>
            </a:pPr>
            <a:r>
              <a:rPr lang="en-US" sz="3200" b="1" dirty="0" smtClean="0"/>
              <a:t>Bryan Button</a:t>
            </a:r>
          </a:p>
          <a:p>
            <a:r>
              <a:rPr lang="en-US" sz="3200" dirty="0" smtClean="0"/>
              <a:t>Electrical Engineering</a:t>
            </a:r>
            <a:endParaRPr lang="en-US" sz="3200" dirty="0"/>
          </a:p>
        </p:txBody>
      </p: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219" y="17590305"/>
            <a:ext cx="1423080" cy="1422690"/>
          </a:xfrm>
          <a:prstGeom prst="rect">
            <a:avLst/>
          </a:prstGeom>
        </p:spPr>
      </p:pic>
      <p:sp>
        <p:nvSpPr>
          <p:cNvPr id="52" name="TextBox 51"/>
          <p:cNvSpPr txBox="1"/>
          <p:nvPr/>
        </p:nvSpPr>
        <p:spPr>
          <a:xfrm>
            <a:off x="9832894" y="17724569"/>
            <a:ext cx="4022373" cy="1154162"/>
          </a:xfrm>
          <a:prstGeom prst="rect">
            <a:avLst/>
          </a:prstGeom>
          <a:noFill/>
        </p:spPr>
        <p:txBody>
          <a:bodyPr wrap="square" rtlCol="0">
            <a:spAutoFit/>
          </a:bodyPr>
          <a:lstStyle/>
          <a:p>
            <a:pPr>
              <a:spcAft>
                <a:spcPts val="600"/>
              </a:spcAft>
            </a:pPr>
            <a:r>
              <a:rPr lang="en-US" sz="3200" b="1" dirty="0" smtClean="0"/>
              <a:t>Scott Lawson</a:t>
            </a:r>
          </a:p>
          <a:p>
            <a:r>
              <a:rPr lang="en-US" sz="3200" dirty="0" smtClean="0"/>
              <a:t>Computer Engineering</a:t>
            </a:r>
            <a:endParaRPr lang="en-US" sz="3200" dirty="0"/>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8" y="19647090"/>
            <a:ext cx="1423080" cy="1422690"/>
          </a:xfrm>
          <a:prstGeom prst="rect">
            <a:avLst/>
          </a:prstGeom>
        </p:spPr>
      </p:pic>
      <p:sp>
        <p:nvSpPr>
          <p:cNvPr id="54" name="TextBox 53"/>
          <p:cNvSpPr txBox="1"/>
          <p:nvPr/>
        </p:nvSpPr>
        <p:spPr>
          <a:xfrm>
            <a:off x="15874604" y="19781354"/>
            <a:ext cx="3844646" cy="1154162"/>
          </a:xfrm>
          <a:prstGeom prst="rect">
            <a:avLst/>
          </a:prstGeom>
          <a:noFill/>
        </p:spPr>
        <p:txBody>
          <a:bodyPr wrap="square" rtlCol="0">
            <a:spAutoFit/>
          </a:bodyPr>
          <a:lstStyle/>
          <a:p>
            <a:pPr>
              <a:spcAft>
                <a:spcPts val="600"/>
              </a:spcAft>
            </a:pPr>
            <a:r>
              <a:rPr lang="en-US" sz="3200" b="1" dirty="0" smtClean="0"/>
              <a:t>Chris Clary</a:t>
            </a:r>
          </a:p>
          <a:p>
            <a:r>
              <a:rPr lang="en-US" sz="3200" dirty="0" smtClean="0"/>
              <a:t>Electrical Engineering</a:t>
            </a:r>
            <a:endParaRPr lang="en-US" sz="3200" dirty="0"/>
          </a:p>
        </p:txBody>
      </p:sp>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5927" y="17590305"/>
            <a:ext cx="1423080" cy="1422690"/>
          </a:xfrm>
          <a:prstGeom prst="rect">
            <a:avLst/>
          </a:prstGeom>
        </p:spPr>
      </p:pic>
      <p:sp>
        <p:nvSpPr>
          <p:cNvPr id="56" name="TextBox 55"/>
          <p:cNvSpPr txBox="1"/>
          <p:nvPr/>
        </p:nvSpPr>
        <p:spPr>
          <a:xfrm>
            <a:off x="15874603" y="17724569"/>
            <a:ext cx="3844646" cy="1154162"/>
          </a:xfrm>
          <a:prstGeom prst="rect">
            <a:avLst/>
          </a:prstGeom>
          <a:noFill/>
        </p:spPr>
        <p:txBody>
          <a:bodyPr wrap="square" rtlCol="0">
            <a:spAutoFit/>
          </a:bodyPr>
          <a:lstStyle/>
          <a:p>
            <a:pPr>
              <a:spcAft>
                <a:spcPts val="600"/>
              </a:spcAft>
            </a:pPr>
            <a:r>
              <a:rPr lang="en-US" sz="3200" b="1" dirty="0" smtClean="0"/>
              <a:t>Maxwell Cope</a:t>
            </a:r>
          </a:p>
          <a:p>
            <a:r>
              <a:rPr lang="en-US" sz="3200" dirty="0" smtClean="0"/>
              <a:t>Electrical Engineering</a:t>
            </a:r>
            <a:endParaRPr lang="en-US" sz="3200" dirty="0"/>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892443" y="5625903"/>
            <a:ext cx="6159893" cy="6159893"/>
          </a:xfrm>
          <a:prstGeom prst="rect">
            <a:avLst/>
          </a:prstGeom>
        </p:spPr>
      </p:pic>
      <p:sp>
        <p:nvSpPr>
          <p:cNvPr id="57" name="TextBox 56"/>
          <p:cNvSpPr txBox="1"/>
          <p:nvPr/>
        </p:nvSpPr>
        <p:spPr>
          <a:xfrm>
            <a:off x="20802021" y="12936921"/>
            <a:ext cx="12579046" cy="2768298"/>
          </a:xfrm>
          <a:prstGeom prst="rect">
            <a:avLst/>
          </a:prstGeom>
          <a:noFill/>
        </p:spPr>
        <p:txBody>
          <a:bodyPr wrap="square" rtlCol="0">
            <a:noAutofit/>
          </a:bodyPr>
          <a:lstStyle/>
          <a:p>
            <a:pPr algn="just"/>
            <a:r>
              <a:rPr lang="en-US" sz="3200" dirty="0" smtClean="0"/>
              <a:t>For the processor, we chose to use the Cypress </a:t>
            </a:r>
            <a:r>
              <a:rPr lang="en-US" sz="3200" dirty="0" err="1" smtClean="0"/>
              <a:t>PSoC</a:t>
            </a:r>
            <a:r>
              <a:rPr lang="en-US" sz="3200" dirty="0" smtClean="0"/>
              <a:t> 3 system on a chip. We chose this due to its low cost, feature set, and flexibility. The </a:t>
            </a:r>
            <a:r>
              <a:rPr lang="en-US" sz="3200" dirty="0" err="1" smtClean="0"/>
              <a:t>PSoC</a:t>
            </a:r>
            <a:r>
              <a:rPr lang="en-US" sz="3200" dirty="0" smtClean="0"/>
              <a:t> 3 architecture allows most pins to be used for any application (such as a GPIO or an ADC). It also has built in SRAM and EEPROM which helped us avoid the need for additional chips.</a:t>
            </a:r>
            <a:endParaRPr lang="en-US" sz="3200" dirty="0"/>
          </a:p>
        </p:txBody>
      </p:sp>
      <p:sp>
        <p:nvSpPr>
          <p:cNvPr id="58" name="TextBox 57"/>
          <p:cNvSpPr txBox="1"/>
          <p:nvPr/>
        </p:nvSpPr>
        <p:spPr>
          <a:xfrm>
            <a:off x="20802021" y="11176334"/>
            <a:ext cx="21782893" cy="1323439"/>
          </a:xfrm>
          <a:prstGeom prst="rect">
            <a:avLst/>
          </a:prstGeom>
          <a:noFill/>
        </p:spPr>
        <p:txBody>
          <a:bodyPr wrap="square" rtlCol="0">
            <a:spAutoFit/>
          </a:bodyPr>
          <a:lstStyle/>
          <a:p>
            <a:r>
              <a:rPr lang="en-US" sz="8000" dirty="0" smtClean="0"/>
              <a:t>Implementation</a:t>
            </a:r>
            <a:endParaRPr lang="en-US" sz="8000" dirty="0"/>
          </a:p>
        </p:txBody>
      </p:sp>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02021" y="16140801"/>
            <a:ext cx="8516112" cy="5086011"/>
          </a:xfrm>
          <a:prstGeom prst="rect">
            <a:avLst/>
          </a:prstGeom>
        </p:spPr>
      </p:pic>
      <p:pic>
        <p:nvPicPr>
          <p:cNvPr id="36" name="Picture 35"/>
          <p:cNvPicPr>
            <a:picLocks noChangeAspect="1"/>
          </p:cNvPicPr>
          <p:nvPr/>
        </p:nvPicPr>
        <p:blipFill>
          <a:blip r:embed="rId13"/>
          <a:stretch>
            <a:fillRect/>
          </a:stretch>
        </p:blipFill>
        <p:spPr>
          <a:xfrm>
            <a:off x="27018345" y="25153170"/>
            <a:ext cx="3722718" cy="3283370"/>
          </a:xfrm>
          <a:prstGeom prst="rect">
            <a:avLst/>
          </a:prstGeom>
        </p:spPr>
      </p:pic>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837659" y="12688211"/>
            <a:ext cx="6322365" cy="4022128"/>
          </a:xfrm>
          <a:prstGeom prst="rect">
            <a:avLst/>
          </a:prstGeom>
        </p:spPr>
      </p:pic>
      <p:sp>
        <p:nvSpPr>
          <p:cNvPr id="60" name="TextBox 59"/>
          <p:cNvSpPr txBox="1"/>
          <p:nvPr/>
        </p:nvSpPr>
        <p:spPr>
          <a:xfrm>
            <a:off x="29640842" y="16968417"/>
            <a:ext cx="12944071" cy="2062103"/>
          </a:xfrm>
          <a:prstGeom prst="rect">
            <a:avLst/>
          </a:prstGeom>
          <a:noFill/>
        </p:spPr>
        <p:txBody>
          <a:bodyPr wrap="square" rtlCol="0">
            <a:spAutoFit/>
          </a:bodyPr>
          <a:lstStyle/>
          <a:p>
            <a:pPr algn="just"/>
            <a:r>
              <a:rPr lang="en-US" sz="3200" dirty="0" smtClean="0"/>
              <a:t>The </a:t>
            </a:r>
            <a:r>
              <a:rPr lang="en-US" sz="3200" dirty="0" err="1" smtClean="0"/>
              <a:t>PSoC</a:t>
            </a:r>
            <a:r>
              <a:rPr lang="en-US" sz="3200" dirty="0" smtClean="0"/>
              <a:t> Creator software which is used to program the </a:t>
            </a:r>
            <a:r>
              <a:rPr lang="en-US" sz="3200" dirty="0" err="1" smtClean="0"/>
              <a:t>PSoC</a:t>
            </a:r>
            <a:r>
              <a:rPr lang="en-US" sz="3200" dirty="0" smtClean="0"/>
              <a:t> 3 hosts APIs and block diagram based programming. While quite a bit of code still needed to be written by hand, the well documented APIs included in the software facilitated the rapid design of our prototype.</a:t>
            </a:r>
            <a:endParaRPr lang="en-US" sz="3200" dirty="0"/>
          </a:p>
        </p:txBody>
      </p:sp>
      <p:cxnSp>
        <p:nvCxnSpPr>
          <p:cNvPr id="46" name="Straight Arrow Connector 45"/>
          <p:cNvCxnSpPr/>
          <p:nvPr/>
        </p:nvCxnSpPr>
        <p:spPr>
          <a:xfrm>
            <a:off x="27091544" y="15240000"/>
            <a:ext cx="77461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29318133" y="19354800"/>
            <a:ext cx="763886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29640842" y="19655589"/>
            <a:ext cx="12944071" cy="1569660"/>
          </a:xfrm>
          <a:prstGeom prst="rect">
            <a:avLst/>
          </a:prstGeom>
          <a:noFill/>
        </p:spPr>
        <p:txBody>
          <a:bodyPr wrap="square" rtlCol="0">
            <a:spAutoFit/>
          </a:bodyPr>
          <a:lstStyle/>
          <a:p>
            <a:pPr algn="just"/>
            <a:r>
              <a:rPr lang="en-US" sz="3200" dirty="0" smtClean="0"/>
              <a:t>An additional bonus of the </a:t>
            </a:r>
            <a:r>
              <a:rPr lang="en-US" sz="3200" dirty="0" err="1" smtClean="0"/>
              <a:t>PSoC</a:t>
            </a:r>
            <a:r>
              <a:rPr lang="en-US" sz="3200" dirty="0" smtClean="0"/>
              <a:t> Creator software is that it is free to download with no limits. This way schools or individuals who wish to continue working on this do not need to pay for development software. </a:t>
            </a:r>
            <a:endParaRPr lang="en-US"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3297</TotalTime>
  <Words>554</Words>
  <Application>Microsoft Office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Portland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Bryan Button</cp:lastModifiedBy>
  <cp:revision>95</cp:revision>
  <dcterms:created xsi:type="dcterms:W3CDTF">2008-12-19T19:08:39Z</dcterms:created>
  <dcterms:modified xsi:type="dcterms:W3CDTF">2014-05-26T20:47:00Z</dcterms:modified>
</cp:coreProperties>
</file>